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1140" r:id="rId3"/>
    <p:sldId id="1142" r:id="rId4"/>
    <p:sldId id="1144" r:id="rId5"/>
    <p:sldId id="1145" r:id="rId6"/>
    <p:sldId id="1146" r:id="rId7"/>
    <p:sldId id="1149" r:id="rId8"/>
    <p:sldId id="1147" r:id="rId9"/>
    <p:sldId id="1151" r:id="rId10"/>
    <p:sldId id="1148"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06" d="100"/>
          <a:sy n="106" d="100"/>
        </p:scale>
        <p:origin x="150"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 y="1988840"/>
            <a:ext cx="12190412"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1" y="3274709"/>
            <a:ext cx="12190412"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a:t>
            </a:r>
            <a:r>
              <a:rPr lang="en-US" altLang="zh-CN" sz="4800" b="0" smtClean="0">
                <a:solidFill>
                  <a:srgbClr val="000000"/>
                </a:solidFill>
                <a:ea typeface="微软雅黑" panose="020B0503020204020204" pitchFamily="34" charset="-122"/>
                <a:cs typeface="微软雅黑" panose="020B0503020204020204" pitchFamily="34" charset="-122"/>
              </a:rPr>
              <a:t>5</a:t>
            </a:r>
            <a:endParaRPr lang="en-US" altLang="zh-CN" sz="4800" b="0">
              <a:solidFill>
                <a:srgbClr val="000000"/>
              </a:solidFill>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551579"/>
          </a:xfrm>
        </p:spPr>
        <p:txBody>
          <a:bodyPr/>
          <a:lstStyle/>
          <a:p>
            <a:pPr indent="609600" hangingPunct="0">
              <a:spcAft>
                <a:spcPts val="0"/>
              </a:spcAft>
              <a:tabLst>
                <a:tab pos="585089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 though she is busy, Gu still enjoys playing with dolls and spending time with her friends</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one’s life is all about playing,” she said with a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chose dance</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better I dance, the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am</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6"/>
          <p:cNvSpPr txBox="1">
            <a:spLocks/>
          </p:cNvSpPr>
          <p:nvPr/>
        </p:nvSpPr>
        <p:spPr bwMode="auto">
          <a:xfrm>
            <a:off x="360854" y="2276872"/>
            <a:ext cx="11485848" cy="10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140200" algn="l"/>
                <a:tab pos="6910388"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sz="22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smile	B</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treat		C</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hug		D</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surprise</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140200" algn="l"/>
                <a:tab pos="7177088"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sz="22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sillier	B</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happier		C</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crazier	D</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quicker</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360854" y="3258241"/>
            <a:ext cx="11485848" cy="3075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14. A</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考查名词辨析。句意：她微笑着说：</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没有人的生活全是玩耍。</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”smile</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微笑；</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treat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款待；</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hug</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拥抱；</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surprise</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惊讶。根据</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“said with a...”</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此处是指古金灵微笑着说。故选</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15. B</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考查形容词比较级辨析。句意：我舞跳得越好</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就越快乐。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sillier</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更愚蠢的；</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happier</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更快乐的；</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crazier</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更疯狂的；</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quicker</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更快的。根据</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chose dance. The better I dance...”</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此处是指跳舞带来的快乐。故选</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29569" y="2339827"/>
            <a:ext cx="407484" cy="461665"/>
          </a:xfrm>
          <a:prstGeom prst="rect">
            <a:avLst/>
          </a:prstGeom>
        </p:spPr>
        <p:txBody>
          <a:bodyPr wrap="none">
            <a:spAutoFit/>
          </a:bodyPr>
          <a:lstStyle/>
          <a:p>
            <a:r>
              <a:rPr lang="en-US" altLang="zh-CN" sz="2400"/>
              <a:t>A</a:t>
            </a:r>
            <a:endParaRPr lang="zh-CN" altLang="en-US"/>
          </a:p>
        </p:txBody>
      </p:sp>
      <p:sp>
        <p:nvSpPr>
          <p:cNvPr id="8" name="矩形 7"/>
          <p:cNvSpPr/>
          <p:nvPr/>
        </p:nvSpPr>
        <p:spPr>
          <a:xfrm>
            <a:off x="808812" y="2852936"/>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2129953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514778"/>
            <a:ext cx="11485848" cy="1130246"/>
          </a:xfrm>
        </p:spPr>
        <p:txBody>
          <a:bodyPr/>
          <a:lstStyle/>
          <a:p>
            <a:pPr indent="2417763" hangingPunct="0">
              <a:spcAft>
                <a:spcPts val="0"/>
              </a:spcAft>
            </a:pPr>
            <a:r>
              <a:rPr lang="zh-CN" altLang="zh-CN" b="1">
                <a:latin typeface="Times New Roman" panose="02020603050405020304" pitchFamily="18" charset="0"/>
                <a:ea typeface="楷体" panose="02010609060101010101" pitchFamily="49" charset="-122"/>
                <a:cs typeface="Times New Roman" panose="02020603050405020304" pitchFamily="18" charset="0"/>
              </a:rPr>
              <a:t>本文是一篇记叙文。文章讲述了北京女孩古金灵因自己的中国古典舞蹈视频在社交媒体上走红的</a:t>
            </a:r>
            <a:r>
              <a:rPr lang="zh-CN" altLang="zh-CN" b="1">
                <a:latin typeface="Times New Roman" panose="02020603050405020304" pitchFamily="18" charset="0"/>
                <a:ea typeface="楷体" panose="02010609060101010101" pitchFamily="49" charset="-122"/>
                <a:cs typeface="Times New Roman" panose="02020603050405020304" pitchFamily="18" charset="0"/>
              </a:rPr>
              <a:t>故事</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语篇导航-DA.eps" descr="id:2147487930;FounderCES"/>
          <p:cNvPicPr/>
          <p:nvPr/>
        </p:nvPicPr>
        <p:blipFill>
          <a:blip r:embed="rId2"/>
          <a:stretch>
            <a:fillRect/>
          </a:stretch>
        </p:blipFill>
        <p:spPr>
          <a:xfrm>
            <a:off x="496688" y="2559426"/>
            <a:ext cx="2204616" cy="538728"/>
          </a:xfrm>
          <a:prstGeom prst="rect">
            <a:avLst/>
          </a:prstGeom>
        </p:spPr>
      </p:pic>
      <p:pic>
        <p:nvPicPr>
          <p:cNvPr id="4" name="图片 3"/>
          <p:cNvPicPr>
            <a:picLocks noChangeAspect="1"/>
          </p:cNvPicPr>
          <p:nvPr/>
        </p:nvPicPr>
        <p:blipFill>
          <a:blip r:embed="rId3"/>
          <a:stretch>
            <a:fillRect/>
          </a:stretch>
        </p:blipFill>
        <p:spPr>
          <a:xfrm>
            <a:off x="334566" y="1052737"/>
            <a:ext cx="11521280" cy="1346342"/>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485215"/>
          </a:xfrm>
        </p:spPr>
        <p:txBody>
          <a:bodyPr/>
          <a:lstStyle/>
          <a:p>
            <a:pPr hangingPunct="0">
              <a:spcAft>
                <a:spcPts val="0"/>
              </a:spcAft>
              <a:tabLst>
                <a:tab pos="5850890" algn="l"/>
              </a:tabLst>
            </a:pP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 Jinling is a girl from Beijing who has become famous on social media</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has over </a:t>
            </a:r>
            <a:r>
              <a:rPr lang="en-US" altLang="zh-CN" sz="2100">
                <a:solidFill>
                  <a:srgbClr val="000000"/>
                </a:solidFill>
                <a:latin typeface="+mj-lt"/>
                <a:ea typeface="宋体" panose="02010600030101010101" pitchFamily="2" charset="-122"/>
                <a:cs typeface="Times New Roman" panose="02020603050405020304" pitchFamily="18" charset="0"/>
              </a:rPr>
              <a:t>2.5</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million followers who </a:t>
            </a:r>
            <a:r>
              <a:rPr lang="zh-CN"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special Chinese dance videos</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Online, Gu goes by the username “Gagaling”, which </a:t>
            </a:r>
            <a:r>
              <a:rPr lang="zh-CN"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being extremely intelligent and highly sensitive in Chinese</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295163"/>
            <a:ext cx="11485848"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3770313" algn="l"/>
                <a:tab pos="6546850" algn="l"/>
              </a:tabLst>
            </a:pPr>
            <a:r>
              <a:rPr lang="zh-CN"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1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sense</a:t>
            </a:r>
            <a:r>
              <a:rPr lang="zh-CN"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2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receive</a:t>
            </a:r>
            <a:r>
              <a:rPr lang="zh-CN"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sz="2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love</a:t>
            </a:r>
            <a:r>
              <a:rPr lang="zh-CN"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z="2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suit</a:t>
            </a:r>
            <a:endParaRPr lang="zh-CN"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3770313" algn="l"/>
                <a:tab pos="6546850" algn="l"/>
              </a:tabLst>
            </a:pPr>
            <a:r>
              <a:rPr lang="zh-CN"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1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means	    B</a:t>
            </a:r>
            <a:r>
              <a:rPr lang="en-US" altLang="zh-CN" sz="2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includes	C</a:t>
            </a:r>
            <a:r>
              <a:rPr lang="en-US" altLang="zh-CN" sz="2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wonders		D</a:t>
            </a:r>
            <a:r>
              <a:rPr lang="en-US" altLang="zh-CN" sz="2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doubts</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52672" y="3284374"/>
            <a:ext cx="11485848" cy="293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1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考查动词辨析。句意：她有超过</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250</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万粉丝</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他们喜爱她独特的中国舞蹈视频。</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sense</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感觉到；</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receive</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收到；</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love</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喜爱；</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suit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适合。根据</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has over 2.5 million followers”</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此处是指粉丝喜爱她独特的中国舞蹈视频。故选</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 A</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考查动词辨析。句意：在网上</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古金灵使用网名</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嘎嘎灵</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在中文中的意思是极其聪明和高度敏感的。</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mean</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意味着；</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include</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包括；</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wonder</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想知道；</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doubt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怀疑。根据</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“which...being extremely intelligent and highly sensitive in Chinese”</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此处是在解释网名的含义。故选</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766614" y="2376039"/>
            <a:ext cx="378630" cy="415498"/>
          </a:xfrm>
          <a:prstGeom prst="rect">
            <a:avLst/>
          </a:prstGeom>
        </p:spPr>
        <p:txBody>
          <a:bodyPr wrap="none">
            <a:spAutoFit/>
          </a:bodyPr>
          <a:lstStyle/>
          <a:p>
            <a:r>
              <a:rPr lang="en-US" altLang="zh-CN" sz="2100"/>
              <a:t>C</a:t>
            </a:r>
            <a:endParaRPr lang="zh-CN" altLang="en-US" sz="2100"/>
          </a:p>
        </p:txBody>
      </p:sp>
      <p:sp>
        <p:nvSpPr>
          <p:cNvPr id="6" name="矩形 5"/>
          <p:cNvSpPr/>
          <p:nvPr/>
        </p:nvSpPr>
        <p:spPr>
          <a:xfrm>
            <a:off x="775667" y="2861989"/>
            <a:ext cx="378630" cy="415498"/>
          </a:xfrm>
          <a:prstGeom prst="rect">
            <a:avLst/>
          </a:prstGeom>
        </p:spPr>
        <p:txBody>
          <a:bodyPr wrap="none">
            <a:spAutoFit/>
          </a:bodyPr>
          <a:lstStyle/>
          <a:p>
            <a:r>
              <a:rPr lang="en-US" altLang="zh-CN" sz="2100"/>
              <a:t>A</a:t>
            </a:r>
            <a:endParaRPr lang="zh-CN" altLang="en-US" sz="2100"/>
          </a:p>
        </p:txBody>
      </p:sp>
    </p:spTree>
    <p:extLst>
      <p:ext uri="{BB962C8B-B14F-4D97-AF65-F5344CB8AC3E}">
        <p14:creationId xmlns:p14="http://schemas.microsoft.com/office/powerpoint/2010/main" val="581657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551579"/>
          </a:xfrm>
        </p:spPr>
        <p:txBody>
          <a:bodyPr/>
          <a:lstStyle/>
          <a:p>
            <a:pPr indent="609600" hangingPunct="0">
              <a:spcAft>
                <a:spcPts val="0"/>
              </a:spcAft>
              <a:tabLst>
                <a:tab pos="585089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her videos, Gu dresses up like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old Chinese stories and dances to bring them to life</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wears beautiful costumes and dances in a way that shows Chinese culture</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are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by how well she dances at such a young age</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2313245"/>
            <a:ext cx="11485848" cy="10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140200" algn="l"/>
                <a:tab pos="7177088"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doctors	B</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characters	C</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teachers	D</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engineers</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140200" algn="l"/>
                <a:tab pos="7177088"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tired	B</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scared	C</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bored		D</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amazed</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293212"/>
            <a:ext cx="11485848" cy="3075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3. B</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考查名词辨析。句意：在视频中</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古金灵打扮成中国古代故事中的角色并跳舞</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把他们表现得栩栩如生。</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doctor</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医生；</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character</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角色；</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teacher</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教师；</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engineer</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工程师。根据</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“from old Chinese stories”</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“bring them to life”</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此处是指古代故事中的角色。故选</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 D</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考查形容词辨析。句意：人们对她小小年纪舞跳得这么好感到惊讶。</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tired</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疲倦的；</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scared</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害怕的；</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bored</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无聊的；</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amazed</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惊讶的。根据</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 well she dances at such a young age”</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此处是指人们对她的舞蹈技巧感到惊叹。故选</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08812" y="2391271"/>
            <a:ext cx="372218" cy="430887"/>
          </a:xfrm>
          <a:prstGeom prst="rect">
            <a:avLst/>
          </a:prstGeom>
        </p:spPr>
        <p:txBody>
          <a:bodyPr wrap="none">
            <a:spAutoFit/>
          </a:bodyPr>
          <a:lstStyle/>
          <a:p>
            <a:r>
              <a:rPr lang="en-US" altLang="zh-CN" sz="2200"/>
              <a:t>B</a:t>
            </a:r>
            <a:endParaRPr lang="zh-CN" altLang="en-US" sz="2200"/>
          </a:p>
        </p:txBody>
      </p:sp>
      <p:sp>
        <p:nvSpPr>
          <p:cNvPr id="8" name="矩形 7"/>
          <p:cNvSpPr/>
          <p:nvPr/>
        </p:nvSpPr>
        <p:spPr>
          <a:xfrm>
            <a:off x="820516" y="2906838"/>
            <a:ext cx="388248" cy="430887"/>
          </a:xfrm>
          <a:prstGeom prst="rect">
            <a:avLst/>
          </a:prstGeom>
        </p:spPr>
        <p:txBody>
          <a:bodyPr wrap="none">
            <a:spAutoFit/>
          </a:bodyPr>
          <a:lstStyle/>
          <a:p>
            <a:r>
              <a:rPr lang="en-US" altLang="zh-CN" sz="2200"/>
              <a:t>D</a:t>
            </a:r>
            <a:endParaRPr lang="zh-CN" altLang="en-US" sz="2200"/>
          </a:p>
        </p:txBody>
      </p:sp>
    </p:spTree>
    <p:extLst>
      <p:ext uri="{BB962C8B-B14F-4D97-AF65-F5344CB8AC3E}">
        <p14:creationId xmlns:p14="http://schemas.microsoft.com/office/powerpoint/2010/main" val="1944468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13501"/>
            <a:ext cx="11485848" cy="1485215"/>
          </a:xfrm>
        </p:spPr>
        <p:txBody>
          <a:bodyPr/>
          <a:lstStyle/>
          <a:p>
            <a:pPr indent="609600" hangingPunct="0">
              <a:spcAft>
                <a:spcPts val="0"/>
              </a:spcAft>
              <a:tabLst>
                <a:tab pos="5850890" algn="l"/>
              </a:tabLst>
            </a:pP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as people jokingly say, Gu is </a:t>
            </a:r>
            <a:r>
              <a:rPr lang="zh-CN"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 “old artist”</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has been dancing since she was 3 years old</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started with ballet but switched</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转换</a:t>
            </a:r>
            <a:r>
              <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Chinese classical dance when she was 6 because she liked the </a:t>
            </a:r>
            <a:r>
              <a:rPr lang="zh-CN"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1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a:t>
            </a:r>
            <a:r>
              <a:rPr lang="en-US" altLang="zh-CN" sz="2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2313548"/>
            <a:ext cx="11485848"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140200" algn="l"/>
                <a:tab pos="6996113" algn="l"/>
              </a:tabLst>
            </a:pPr>
            <a:r>
              <a:rPr lang="zh-CN"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1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hardly	B</a:t>
            </a:r>
            <a:r>
              <a:rPr lang="en-US" altLang="zh-CN" sz="2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	C</a:t>
            </a:r>
            <a:r>
              <a:rPr lang="en-US" altLang="zh-CN" sz="2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simply		D</a:t>
            </a:r>
            <a:r>
              <a:rPr lang="en-US" altLang="zh-CN" sz="2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already</a:t>
            </a:r>
            <a:endParaRPr lang="zh-CN"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140200" algn="l"/>
                <a:tab pos="6996113" algn="l"/>
              </a:tabLst>
            </a:pPr>
            <a:r>
              <a:rPr lang="zh-CN"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1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customers	B</a:t>
            </a:r>
            <a:r>
              <a:rPr lang="en-US" altLang="zh-CN" sz="2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costumes	C</a:t>
            </a:r>
            <a:r>
              <a:rPr lang="en-US" altLang="zh-CN" sz="2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baskets	</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z="2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questions</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297853"/>
            <a:ext cx="11485848" cy="293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5. D</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考查副词辨析。句意：然而</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正如人们开玩笑说的</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古金灵已经是一位</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老艺术家</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了。</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hardly</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几乎不；</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just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仅仅；</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simply</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简单地；</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already</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已经。根据</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has been dancing since she was 3 years old.”</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此处是指她虽然年纪小但已有丰富的舞蹈经验。故选</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 B</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考查名词辨析。句意：她最初学的是芭蕾舞但在</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岁时转而学习中国古典舞</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因为她更喜欢古典舞的服装。</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customer</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顾客；</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costume</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服装；</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basket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篮子；</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question</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问题。根据</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wears beautiful costumes”</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“liked the...more”</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此处是指她更喜欢中国古典舞的服装。故选</a:t>
            </a:r>
            <a:r>
              <a:rPr lang="en-US"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1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07301" y="2421304"/>
            <a:ext cx="378630" cy="415498"/>
          </a:xfrm>
          <a:prstGeom prst="rect">
            <a:avLst/>
          </a:prstGeom>
        </p:spPr>
        <p:txBody>
          <a:bodyPr wrap="none">
            <a:spAutoFit/>
          </a:bodyPr>
          <a:lstStyle/>
          <a:p>
            <a:r>
              <a:rPr lang="en-US" altLang="zh-CN" sz="2100"/>
              <a:t>D</a:t>
            </a:r>
            <a:endParaRPr lang="zh-CN" altLang="en-US" sz="2100"/>
          </a:p>
        </p:txBody>
      </p:sp>
      <p:sp>
        <p:nvSpPr>
          <p:cNvPr id="8" name="矩形 7"/>
          <p:cNvSpPr/>
          <p:nvPr/>
        </p:nvSpPr>
        <p:spPr>
          <a:xfrm>
            <a:off x="825407" y="2895743"/>
            <a:ext cx="364202" cy="415498"/>
          </a:xfrm>
          <a:prstGeom prst="rect">
            <a:avLst/>
          </a:prstGeom>
        </p:spPr>
        <p:txBody>
          <a:bodyPr wrap="none">
            <a:spAutoFit/>
          </a:bodyPr>
          <a:lstStyle/>
          <a:p>
            <a:r>
              <a:rPr lang="en-US" altLang="zh-CN" sz="2100"/>
              <a:t>B</a:t>
            </a:r>
            <a:endParaRPr lang="zh-CN" altLang="en-US" sz="2100"/>
          </a:p>
        </p:txBody>
      </p:sp>
    </p:spTree>
    <p:extLst>
      <p:ext uri="{BB962C8B-B14F-4D97-AF65-F5344CB8AC3E}">
        <p14:creationId xmlns:p14="http://schemas.microsoft.com/office/powerpoint/2010/main" val="4224330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74590"/>
            <a:ext cx="11485848" cy="1086964"/>
          </a:xfrm>
        </p:spPr>
        <p:txBody>
          <a:bodyPr/>
          <a:lstStyle/>
          <a:p>
            <a:pPr indent="609600" hangingPunct="0">
              <a:spcAft>
                <a:spcPts val="0"/>
              </a:spcAft>
              <a:tabLst>
                <a:tab pos="585089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Gu studies a lot about Chinese history and </a:t>
            </a:r>
            <a:r>
              <a:rPr lang="en-US" altLang="zh-CN" sz="23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reads books and visits </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learn how to move and look like the characters in old paintings</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4"/>
          <p:cNvSpPr txBox="1">
            <a:spLocks/>
          </p:cNvSpPr>
          <p:nvPr/>
        </p:nvSpPr>
        <p:spPr bwMode="auto">
          <a:xfrm>
            <a:off x="360854" y="1845302"/>
            <a:ext cx="11485848" cy="1086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140200" algn="l"/>
                <a:tab pos="6910388" algn="l"/>
                <a:tab pos="9151938" algn="l"/>
              </a:tabLst>
            </a:pPr>
            <a:r>
              <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3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sleep	B</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sing	C</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dance	D</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140200" algn="l"/>
                <a:tab pos="6910388" algn="l"/>
                <a:tab pos="9151938" algn="l"/>
              </a:tabLst>
            </a:pPr>
            <a:r>
              <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3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gardens	B</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restaurants	C</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parks	</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museums</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928717"/>
            <a:ext cx="11485848" cy="374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7. C</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考查动词辨析。句意：为了跳好舞蹈</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古金灵深入研究中国历史和艺术。</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sleep</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睡觉；</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sing</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唱歌；</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dance</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跳舞；</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play</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玩耍。根据</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“studies a lot about Chinese history and art”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此处是指古金灵为了跳舞而研究中国历史和艺术。故选</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8. D</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考查名词辨析。句意：她读书并参观博物馆</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学习古画中人物的动作和神态。</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garden</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花园；</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restaurant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餐厅；</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park</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公园；</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museum</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博物馆。根据</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“learn how to move and look like the characters in old paintings”</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此处是指参观博物馆学习古画中的人物。故选</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47675" y="1941533"/>
            <a:ext cx="407484" cy="461665"/>
          </a:xfrm>
          <a:prstGeom prst="rect">
            <a:avLst/>
          </a:prstGeom>
        </p:spPr>
        <p:txBody>
          <a:bodyPr wrap="none">
            <a:spAutoFit/>
          </a:bodyPr>
          <a:lstStyle/>
          <a:p>
            <a:r>
              <a:rPr lang="en-US" altLang="zh-CN" sz="2300"/>
              <a:t>C</a:t>
            </a:r>
            <a:endParaRPr lang="zh-CN" altLang="en-US" sz="2300"/>
          </a:p>
        </p:txBody>
      </p:sp>
      <p:sp>
        <p:nvSpPr>
          <p:cNvPr id="8" name="矩形 7"/>
          <p:cNvSpPr/>
          <p:nvPr/>
        </p:nvSpPr>
        <p:spPr>
          <a:xfrm>
            <a:off x="865781" y="2466153"/>
            <a:ext cx="407484" cy="461665"/>
          </a:xfrm>
          <a:prstGeom prst="rect">
            <a:avLst/>
          </a:prstGeom>
        </p:spPr>
        <p:txBody>
          <a:bodyPr wrap="none">
            <a:spAutoFit/>
          </a:bodyPr>
          <a:lstStyle/>
          <a:p>
            <a:r>
              <a:rPr lang="en-US" altLang="zh-CN" sz="2300"/>
              <a:t>D</a:t>
            </a:r>
            <a:endParaRPr lang="zh-CN" altLang="en-US" sz="2300"/>
          </a:p>
        </p:txBody>
      </p:sp>
    </p:spTree>
    <p:extLst>
      <p:ext uri="{BB962C8B-B14F-4D97-AF65-F5344CB8AC3E}">
        <p14:creationId xmlns:p14="http://schemas.microsoft.com/office/powerpoint/2010/main" val="3011138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551579"/>
          </a:xfrm>
        </p:spPr>
        <p:txBody>
          <a:bodyPr/>
          <a:lstStyle/>
          <a:p>
            <a:pPr hangingPunct="0">
              <a:spcAft>
                <a:spcPts val="0"/>
              </a:spcAft>
              <a:tabLst>
                <a:tab pos="585089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pays a lot of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the details in her dances</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one dance move, she has to look down and then look far away to show she is looking over the world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Another dance move with long ribbons needs a lot of control to look beautiful</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4"/>
          <p:cNvSpPr txBox="1">
            <a:spLocks/>
          </p:cNvSpPr>
          <p:nvPr/>
        </p:nvSpPr>
        <p:spPr bwMode="auto">
          <a:xfrm>
            <a:off x="360854" y="2240660"/>
            <a:ext cx="11485848" cy="10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140200" algn="l"/>
                <a:tab pos="6910388" algn="l"/>
                <a:tab pos="9151938"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z="22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attention	B</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heart	C</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money	D</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voice</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140200" algn="l"/>
                <a:tab pos="6910388" algn="l"/>
                <a:tab pos="9151938"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2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example	B</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fact	C</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sure	D</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Instead of</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360854" y="3322020"/>
            <a:ext cx="11485848"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 A</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考查名词辨析。句意：她非常注重舞蹈中的细节。</a:t>
            </a:r>
            <a:r>
              <a:rPr lang="en-US" altLang="zh-CN" sz="22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attention</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注意力；</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heart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心；</a:t>
            </a:r>
            <a:endPar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money</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金钱；</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voice</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声音。根据</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“pays a lot of...to the details”</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此处是指关注细节。故选</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 A</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考查短语辨析。句意：例如</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在一个舞蹈动作中</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她需要先低头再远眺来表现她在观察世界。</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 example</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例如；</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fact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事实上；</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 sure</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确实；</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instead of</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代替。根据</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one dance move...”</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此处是在举例说明她如何关注细节。故选</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447134" y="3942109"/>
            <a:ext cx="2651688" cy="430887"/>
          </a:xfrm>
          <a:prstGeom prst="rect">
            <a:avLst/>
          </a:prstGeom>
        </p:spPr>
        <p:txBody>
          <a:bodyPr wrap="none">
            <a:spAutoFit/>
          </a:bodyPr>
          <a:lstStyle/>
          <a:p>
            <a:pPr lvl="0" eaLnBrk="1">
              <a:spcAft>
                <a:spcPts val="0"/>
              </a:spcAft>
            </a:pPr>
            <a:r>
              <a:rPr lang="en-US" altLang="zh-CN" sz="2200">
                <a:solidFill>
                  <a:srgbClr val="00B0F0"/>
                </a:solidFill>
                <a:cs typeface="Times New Roman" panose="02020603050405020304" pitchFamily="18" charset="0"/>
              </a:rPr>
              <a:t>pay attention to</a:t>
            </a:r>
            <a:r>
              <a:rPr lang="zh-CN" altLang="en-US" sz="2200">
                <a:solidFill>
                  <a:srgbClr val="00B0F0"/>
                </a:solidFill>
                <a:cs typeface="Times New Roman" panose="02020603050405020304" pitchFamily="18" charset="0"/>
              </a:rPr>
              <a:t>注意</a:t>
            </a:r>
            <a:endParaRPr lang="en-US" altLang="zh-CN" sz="2200">
              <a:solidFill>
                <a:srgbClr val="00B0F0"/>
              </a:solidFill>
              <a:cs typeface="Times New Roman" panose="02020603050405020304" pitchFamily="18" charset="0"/>
            </a:endParaRPr>
          </a:p>
        </p:txBody>
      </p:sp>
      <p:pic>
        <p:nvPicPr>
          <p:cNvPr id="6" name="图片 5"/>
          <p:cNvPicPr>
            <a:picLocks noChangeAspect="1"/>
          </p:cNvPicPr>
          <p:nvPr/>
        </p:nvPicPr>
        <p:blipFill>
          <a:blip r:embed="rId2">
            <a:clrChange>
              <a:clrFrom>
                <a:srgbClr val="FFFFFF"/>
              </a:clrFrom>
              <a:clrTo>
                <a:srgbClr val="FFFFFF">
                  <a:alpha val="0"/>
                </a:srgbClr>
              </a:clrTo>
            </a:clrChange>
          </a:blip>
          <a:stretch>
            <a:fillRect/>
          </a:stretch>
        </p:blipFill>
        <p:spPr>
          <a:xfrm rot="6802354">
            <a:off x="7880797" y="3714164"/>
            <a:ext cx="440971" cy="349736"/>
          </a:xfrm>
          <a:prstGeom prst="rect">
            <a:avLst/>
          </a:prstGeom>
        </p:spPr>
      </p:pic>
      <p:sp>
        <p:nvSpPr>
          <p:cNvPr id="8" name="矩形 7"/>
          <p:cNvSpPr/>
          <p:nvPr/>
        </p:nvSpPr>
        <p:spPr>
          <a:xfrm>
            <a:off x="817921" y="2331190"/>
            <a:ext cx="388248" cy="430887"/>
          </a:xfrm>
          <a:prstGeom prst="rect">
            <a:avLst/>
          </a:prstGeom>
        </p:spPr>
        <p:txBody>
          <a:bodyPr wrap="none">
            <a:spAutoFit/>
          </a:bodyPr>
          <a:lstStyle/>
          <a:p>
            <a:r>
              <a:rPr lang="en-US" altLang="zh-CN" sz="2200"/>
              <a:t>A</a:t>
            </a:r>
            <a:endParaRPr lang="zh-CN" altLang="en-US" sz="2200"/>
          </a:p>
        </p:txBody>
      </p:sp>
      <p:sp>
        <p:nvSpPr>
          <p:cNvPr id="9" name="矩形 8"/>
          <p:cNvSpPr/>
          <p:nvPr/>
        </p:nvSpPr>
        <p:spPr>
          <a:xfrm>
            <a:off x="811463" y="2825776"/>
            <a:ext cx="388248" cy="430887"/>
          </a:xfrm>
          <a:prstGeom prst="rect">
            <a:avLst/>
          </a:prstGeom>
        </p:spPr>
        <p:txBody>
          <a:bodyPr wrap="none">
            <a:spAutoFit/>
          </a:bodyPr>
          <a:lstStyle/>
          <a:p>
            <a:r>
              <a:rPr lang="en-US" altLang="zh-CN" sz="2200"/>
              <a:t>A</a:t>
            </a:r>
            <a:endParaRPr lang="zh-CN" altLang="en-US" sz="2200"/>
          </a:p>
        </p:txBody>
      </p:sp>
    </p:spTree>
    <p:extLst>
      <p:ext uri="{BB962C8B-B14F-4D97-AF65-F5344CB8AC3E}">
        <p14:creationId xmlns:p14="http://schemas.microsoft.com/office/powerpoint/2010/main" val="30865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23017"/>
            <a:ext cx="11485848" cy="1200329"/>
          </a:xfrm>
        </p:spPr>
        <p:txBody>
          <a:bodyPr/>
          <a:lstStyle/>
          <a:p>
            <a:pPr indent="6096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Dunhuang dance has many different foot positions that are hard to do, but Gu doesn’t mind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has practiced for so long</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5"/>
          <p:cNvSpPr txBox="1">
            <a:spLocks/>
          </p:cNvSpPr>
          <p:nvPr/>
        </p:nvSpPr>
        <p:spPr bwMode="auto">
          <a:xfrm>
            <a:off x="360854" y="2393545"/>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140200" algn="l"/>
                <a:tab pos="6815138"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97081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考查连词辨析。句意：敦煌舞有很多很难完成的脚部姿势</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但古不介意</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因为她已经练习了很久。</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because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因为；</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though</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尽管。根据</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has practiced for so long”</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此处是指她不在意困难的原因。故选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56728" y="2465737"/>
            <a:ext cx="407484" cy="461665"/>
          </a:xfrm>
          <a:prstGeom prst="rect">
            <a:avLst/>
          </a:prstGeom>
        </p:spPr>
        <p:txBody>
          <a:bodyPr wrap="none">
            <a:spAutoFit/>
          </a:bodyPr>
          <a:lstStyle/>
          <a:p>
            <a:r>
              <a:rPr lang="en-US" altLang="zh-CN" sz="2400"/>
              <a:t>C</a:t>
            </a:r>
            <a:endParaRPr lang="zh-CN" altLang="en-US"/>
          </a:p>
        </p:txBody>
      </p:sp>
    </p:spTree>
    <p:extLst>
      <p:ext uri="{BB962C8B-B14F-4D97-AF65-F5344CB8AC3E}">
        <p14:creationId xmlns:p14="http://schemas.microsoft.com/office/powerpoint/2010/main" val="1638505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5850890" algn="l"/>
              </a:tabLst>
            </a:pP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body is not as flexible</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灵活的</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when she was a child</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she has to work harder to keep up her </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5"/>
          <p:cNvSpPr txBox="1">
            <a:spLocks/>
          </p:cNvSpPr>
          <p:nvPr/>
        </p:nvSpPr>
        <p:spPr bwMode="auto">
          <a:xfrm>
            <a:off x="360854" y="1796623"/>
            <a:ext cx="11485848" cy="1086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140200" algn="l"/>
                <a:tab pos="6815138" algn="l"/>
              </a:tabLst>
            </a:pPr>
            <a:r>
              <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sz="23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works out	B</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flies away	C</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wakes up	D</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grows up</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4140200" algn="l"/>
                <a:tab pos="6815138" algn="l"/>
              </a:tabLst>
            </a:pPr>
            <a:r>
              <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sz="23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mistakes	B</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skills	C</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suggestions	D</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reasons</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846877"/>
            <a:ext cx="11485848" cy="3210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12. D</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考查动词短语辨析。句意：随着她长大</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她的身体不再像小时候那样灵活。</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work out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锻炼；</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fly away</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飞走；</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wake up</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醒来；</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grow up</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长大。根据</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“her body is not as flexible</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灵活的</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as when she was a child”</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此处是指随着年龄增长。故选</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13. B</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考查名词辨析。句意：所以她必须更努力以保持技能。</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mistake</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skill</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技能；</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suggestion</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建议；</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reason</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原因。根据</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“work harder to keep up her...”</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此处是指保持舞蹈技能。故选</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56728" y="1887215"/>
            <a:ext cx="407484" cy="461665"/>
          </a:xfrm>
          <a:prstGeom prst="rect">
            <a:avLst/>
          </a:prstGeom>
        </p:spPr>
        <p:txBody>
          <a:bodyPr wrap="none">
            <a:spAutoFit/>
          </a:bodyPr>
          <a:lstStyle/>
          <a:p>
            <a:r>
              <a:rPr lang="en-US" altLang="zh-CN" sz="2300"/>
              <a:t>D</a:t>
            </a:r>
            <a:endParaRPr lang="zh-CN" altLang="en-US" sz="2300"/>
          </a:p>
        </p:txBody>
      </p:sp>
      <p:sp>
        <p:nvSpPr>
          <p:cNvPr id="8" name="矩形 7"/>
          <p:cNvSpPr/>
          <p:nvPr/>
        </p:nvSpPr>
        <p:spPr>
          <a:xfrm>
            <a:off x="856728" y="2429941"/>
            <a:ext cx="389850" cy="461665"/>
          </a:xfrm>
          <a:prstGeom prst="rect">
            <a:avLst/>
          </a:prstGeom>
        </p:spPr>
        <p:txBody>
          <a:bodyPr wrap="none">
            <a:spAutoFit/>
          </a:bodyPr>
          <a:lstStyle/>
          <a:p>
            <a:r>
              <a:rPr lang="en-US" altLang="zh-CN" sz="2300"/>
              <a:t>B</a:t>
            </a:r>
            <a:endParaRPr lang="zh-CN" altLang="en-US" sz="2300"/>
          </a:p>
        </p:txBody>
      </p:sp>
    </p:spTree>
    <p:extLst>
      <p:ext uri="{BB962C8B-B14F-4D97-AF65-F5344CB8AC3E}">
        <p14:creationId xmlns:p14="http://schemas.microsoft.com/office/powerpoint/2010/main" val="3898105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466</TotalTime>
  <Words>225</Words>
  <Application>Microsoft Office PowerPoint</Application>
  <PresentationFormat>自定义</PresentationFormat>
  <Paragraphs>59</Paragraphs>
  <Slides>10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446</cp:revision>
  <dcterms:created xsi:type="dcterms:W3CDTF">2020-11-06T05:24:00Z</dcterms:created>
  <dcterms:modified xsi:type="dcterms:W3CDTF">2025-09-17T17:01:38Z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